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0" r:id="rId3"/>
    <p:sldId id="261" r:id="rId4"/>
    <p:sldId id="262" r:id="rId5"/>
    <p:sldId id="267" r:id="rId6"/>
    <p:sldId id="268" r:id="rId7"/>
    <p:sldId id="269" r:id="rId8"/>
    <p:sldId id="265" r:id="rId9"/>
    <p:sldId id="263" r:id="rId10"/>
    <p:sldId id="264" r:id="rId11"/>
    <p:sldId id="270" r:id="rId12"/>
    <p:sldId id="271" r:id="rId13"/>
    <p:sldId id="272" r:id="rId14"/>
    <p:sldId id="273" r:id="rId15"/>
    <p:sldId id="28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8000"/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colorado.edu/strategies/getstart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Research Strategy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WRTG 3020, 036</a:t>
            </a:r>
          </a:p>
          <a:p>
            <a:r>
              <a:rPr lang="en-US" sz="2800" dirty="0"/>
              <a:t>Fall 2021</a:t>
            </a:r>
          </a:p>
          <a:p>
            <a:r>
              <a:rPr lang="en-US" sz="2800" dirty="0"/>
              <a:t>Eric Klinger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8612" y="1368454"/>
            <a:ext cx="4156177" cy="1257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Develop More Focused Research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6096000" y="551289"/>
            <a:ext cx="44830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</a:rPr>
              <a:t>Clarifying your question(s) to be more specific will help pinpoint what it is that you are curious about and will help you explore those curiosities.  </a:t>
            </a:r>
          </a:p>
          <a:p>
            <a:endParaRPr lang="en-US" sz="2200" dirty="0"/>
          </a:p>
          <a:p>
            <a:r>
              <a:rPr lang="en-US" sz="2200" dirty="0">
                <a:effectLst/>
              </a:rPr>
              <a:t>Strong research questions:</a:t>
            </a:r>
            <a:endParaRPr lang="en-US" sz="2400" dirty="0"/>
          </a:p>
          <a:p>
            <a:pPr lvl="1"/>
            <a:endParaRPr lang="en-US" sz="200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seek complex answers</a:t>
            </a:r>
            <a:br>
              <a:rPr lang="en-US" sz="2000" dirty="0">
                <a:effectLst/>
              </a:rPr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require analysis, synthesis, comparison, and critical thinking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 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matter to you and your audience</a:t>
            </a:r>
            <a:br>
              <a:rPr lang="en-US" sz="2000" dirty="0">
                <a:effectLst/>
              </a:rPr>
            </a:b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Example: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“Is social media bad for people?”</a:t>
            </a:r>
            <a:br>
              <a:rPr lang="en-US" sz="2000" dirty="0"/>
            </a:br>
            <a:r>
              <a:rPr lang="en-US" sz="2000" dirty="0"/>
              <a:t>[What clarifying questions might we develop to explore this?]</a:t>
            </a:r>
          </a:p>
        </p:txBody>
      </p:sp>
    </p:spTree>
    <p:extLst>
      <p:ext uri="{BB962C8B-B14F-4D97-AF65-F5344CB8AC3E}">
        <p14:creationId xmlns:p14="http://schemas.microsoft.com/office/powerpoint/2010/main" val="37170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8612" y="1368454"/>
            <a:ext cx="4156177" cy="1257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Categorizing 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5881396" y="252843"/>
            <a:ext cx="57538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Information types differ in many ways, including: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Tone &amp; Formality</a:t>
            </a:r>
            <a:r>
              <a:rPr lang="en-US" sz="2400" dirty="0"/>
              <a:t>: casual or specialized language 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Purpose</a:t>
            </a:r>
            <a:r>
              <a:rPr lang="en-US" sz="2400" dirty="0"/>
              <a:t>: persuade, inform, sell, entertain 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Form &amp; Distribution</a:t>
            </a:r>
            <a:r>
              <a:rPr lang="en-US" sz="2400" dirty="0"/>
              <a:t>: book, article, tweet, print, digital, fee based, free 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Authorship &amp; Editorial Process</a:t>
            </a:r>
            <a:r>
              <a:rPr lang="en-US" sz="2400" dirty="0"/>
              <a:t>: self published, editorial review, peer review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Audience</a:t>
            </a:r>
            <a:r>
              <a:rPr lang="en-US" sz="2400" dirty="0"/>
              <a:t>: popular, professional, scholarly  </a:t>
            </a:r>
          </a:p>
        </p:txBody>
      </p:sp>
    </p:spTree>
    <p:extLst>
      <p:ext uri="{BB962C8B-B14F-4D97-AF65-F5344CB8AC3E}">
        <p14:creationId xmlns:p14="http://schemas.microsoft.com/office/powerpoint/2010/main" val="170184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1185334"/>
          </a:xfrm>
        </p:spPr>
        <p:txBody>
          <a:bodyPr anchor="ctr">
            <a:normAutofit/>
          </a:bodyPr>
          <a:lstStyle/>
          <a:p>
            <a:r>
              <a:rPr lang="en-US" dirty="0"/>
              <a:t>Types of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4230D-BC16-43AA-AD12-1720E5CFB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2" y="1083733"/>
            <a:ext cx="9584267" cy="540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12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2400"/>
            <a:ext cx="10353762" cy="942621"/>
          </a:xfrm>
        </p:spPr>
        <p:txBody>
          <a:bodyPr anchor="ctr">
            <a:normAutofit/>
          </a:bodyPr>
          <a:lstStyle/>
          <a:p>
            <a:r>
              <a:rPr lang="en-US" dirty="0"/>
              <a:t>Types of Sources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911A12-7A79-4190-B75E-5A23152A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4" y="976312"/>
            <a:ext cx="9098844" cy="56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07068"/>
            <a:ext cx="10353762" cy="942621"/>
          </a:xfrm>
        </p:spPr>
        <p:txBody>
          <a:bodyPr anchor="ctr">
            <a:normAutofit/>
          </a:bodyPr>
          <a:lstStyle/>
          <a:p>
            <a:r>
              <a:rPr lang="en-US" dirty="0"/>
              <a:t>Types of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2CF02-BB3B-446D-A7FF-28875DED9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1" y="976312"/>
            <a:ext cx="9381067" cy="55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3DC7-E41D-4341-946B-CFB04434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Credibility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97CC-9A3D-4C7F-B9F1-14BE087196FF}"/>
              </a:ext>
            </a:extLst>
          </p:cNvPr>
          <p:cNvSpPr txBox="1"/>
          <p:nvPr/>
        </p:nvSpPr>
        <p:spPr>
          <a:xfrm>
            <a:off x="3041899" y="2031355"/>
            <a:ext cx="60975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Author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Publisher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Funding source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Currency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Topic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Quality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Relevance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Consensus</a:t>
            </a:r>
          </a:p>
        </p:txBody>
      </p:sp>
    </p:spTree>
    <p:extLst>
      <p:ext uri="{BB962C8B-B14F-4D97-AF65-F5344CB8AC3E}">
        <p14:creationId xmlns:p14="http://schemas.microsoft.com/office/powerpoint/2010/main" val="181277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80292"/>
            <a:ext cx="10353762" cy="942621"/>
          </a:xfrm>
        </p:spPr>
        <p:txBody>
          <a:bodyPr anchor="ctr">
            <a:norm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33F53-5362-4F50-9A18-DD688F91C1AB}"/>
              </a:ext>
            </a:extLst>
          </p:cNvPr>
          <p:cNvSpPr txBox="1"/>
          <p:nvPr/>
        </p:nvSpPr>
        <p:spPr>
          <a:xfrm>
            <a:off x="1841240" y="2032242"/>
            <a:ext cx="9187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2"/>
              </a:rPr>
              <a:t>https://libguides.colorado.edu/strategies/getstarted</a:t>
            </a:r>
            <a:r>
              <a:rPr lang="en-US" sz="32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4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8612" y="1368454"/>
            <a:ext cx="4156177" cy="1257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Choose Your Subject of Inquiry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6096000" y="566678"/>
            <a:ext cx="448307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</a:t>
            </a:r>
            <a:r>
              <a:rPr lang="en-US" sz="2600" dirty="0">
                <a:effectLst/>
              </a:rPr>
              <a:t>nquiry is a process of posing questions, seeking perspectives, and building knowledge. The first step is to identify a subject or issue that matters to you. You may start with a very broad and open area of interest. </a:t>
            </a:r>
            <a:br>
              <a:rPr lang="en-US" sz="2600" dirty="0">
                <a:effectLst/>
              </a:rPr>
            </a:b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</a:rPr>
              <a:t>Review textbooks from your favorite classes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</a:rPr>
              <a:t>Scan newspapers, magazines, and documentaries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</a:rPr>
              <a:t>Browse online media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337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8612" y="1368454"/>
            <a:ext cx="4156177" cy="1257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Establish your Subject Knowledge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6095999" y="566678"/>
            <a:ext cx="53433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</a:rPr>
              <a:t>Brainstorm key aspects of your subject: who, what, where, when, why, how.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List what you already know about your subject.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List what you need to know about your subject</a:t>
            </a:r>
            <a:r>
              <a:rPr lang="en-US" sz="2000" dirty="0"/>
              <a:t> to be conversant with stakeholders.</a:t>
            </a:r>
            <a:br>
              <a:rPr lang="en-US" sz="2000" dirty="0">
                <a:effectLst/>
              </a:rPr>
            </a:b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does [key concept related to my subject] mean? 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are the facts about  [my subject]?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are the various features of  [my subject]? 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are the component parts of  [my subject]? 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are the types of  [my subject]?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is the present status of  [my subject]?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are the causes of  [my subject]? 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What are the consequences of  [my subject]?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How is  [my subject] like or unlike [related concept]? 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How is  [my subject] made or done? 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How did  [my subject] happen?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When and where did  [my subject] happen?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Who cares about [my subject]?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Why does [my subject] matter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5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73" y="390878"/>
            <a:ext cx="10353762" cy="1076678"/>
          </a:xfrm>
        </p:spPr>
        <p:txBody>
          <a:bodyPr anchor="ctr">
            <a:normAutofit/>
          </a:bodyPr>
          <a:lstStyle/>
          <a:p>
            <a:r>
              <a:rPr lang="en-US" dirty="0"/>
              <a:t>Create a Mindmap  </a:t>
            </a:r>
          </a:p>
        </p:txBody>
      </p:sp>
      <p:pic>
        <p:nvPicPr>
          <p:cNvPr id="5" name="Picture 4" descr="Text, chat or text message&#10;&#10;Description automatically generated">
            <a:extLst>
              <a:ext uri="{FF2B5EF4-FFF2-40B4-BE49-F238E27FC236}">
                <a16:creationId xmlns:a16="http://schemas.microsoft.com/office/drawing/2014/main" id="{899B58F6-E52B-43C2-89E1-3CBCD2816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17" y="1467556"/>
            <a:ext cx="8876274" cy="4646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DEB81-2888-4E8F-8A80-A6B4E7D6C91E}"/>
              </a:ext>
            </a:extLst>
          </p:cNvPr>
          <p:cNvSpPr txBox="1"/>
          <p:nvPr/>
        </p:nvSpPr>
        <p:spPr>
          <a:xfrm>
            <a:off x="8011486" y="6190123"/>
            <a:ext cx="2440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Image: http://www.mindmeister.com</a:t>
            </a:r>
          </a:p>
        </p:txBody>
      </p:sp>
    </p:spTree>
    <p:extLst>
      <p:ext uri="{BB962C8B-B14F-4D97-AF65-F5344CB8AC3E}">
        <p14:creationId xmlns:p14="http://schemas.microsoft.com/office/powerpoint/2010/main" val="72353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8612" y="1368454"/>
            <a:ext cx="4156177" cy="1257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Develop Search Terms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6096000" y="1368454"/>
            <a:ext cx="51753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State your research topic.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Example: The impact of video games on violence in teens.</a:t>
            </a:r>
          </a:p>
          <a:p>
            <a:endParaRPr lang="en-US" sz="26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Identify key concepts.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Example key concepts: video games, violence, teens</a:t>
            </a:r>
            <a:endParaRPr lang="en-US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75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8612" y="1368454"/>
            <a:ext cx="4156177" cy="1257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Develop Search Terms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6096000" y="1368454"/>
            <a:ext cx="51753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/>
              <a:t>Brainstorm related keywords.</a:t>
            </a:r>
          </a:p>
          <a:p>
            <a:pPr lvl="1"/>
            <a:br>
              <a:rPr lang="en-US" sz="2400" i="1" dirty="0"/>
            </a:br>
            <a:r>
              <a:rPr lang="en-US" sz="2400" i="1" dirty="0"/>
              <a:t>Examples: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Violence = aggression, shootings, attacks</a:t>
            </a:r>
            <a:br>
              <a:rPr lang="en-US" sz="2400" i="1" dirty="0"/>
            </a:br>
            <a:endParaRPr lang="en-US" sz="2400" i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/>
              <a:t>Video games = gaming, gamers, computer games</a:t>
            </a:r>
            <a:br>
              <a:rPr lang="en-US" sz="2400" i="1" dirty="0"/>
            </a:br>
            <a:endParaRPr lang="en-US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Teen = teens, teenagers, adolescents, youth</a:t>
            </a:r>
            <a:endParaRPr lang="en-US" sz="2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503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8612" y="1368454"/>
            <a:ext cx="4156177" cy="1257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Develop Search Terms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6413240" y="366623"/>
            <a:ext cx="51753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</a:rPr>
              <a:t>Apply search strategies.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effectLst/>
              </a:rPr>
              <a:t>Search for synonyms. </a:t>
            </a:r>
            <a:br>
              <a:rPr lang="en-US" sz="2400" i="1" dirty="0">
                <a:effectLst/>
              </a:rPr>
            </a:br>
            <a:endParaRPr lang="en-US" sz="2400" i="1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Combine similar terms with OR. </a:t>
            </a:r>
          </a:p>
          <a:p>
            <a:pPr lvl="1"/>
            <a:r>
              <a:rPr lang="en-US" sz="2200" i="1" dirty="0">
                <a:effectLst/>
              </a:rPr>
              <a:t>Example: violence or aggression. Consider word variations.</a:t>
            </a:r>
            <a:br>
              <a:rPr lang="en-US" sz="2200" dirty="0">
                <a:effectLst/>
              </a:rPr>
            </a:br>
            <a:endParaRPr lang="en-US" sz="22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Use an asterisk * to retrieve variations. </a:t>
            </a:r>
            <a:r>
              <a:rPr lang="en-US" sz="2200" i="1" dirty="0">
                <a:effectLst/>
              </a:rPr>
              <a:t>Example: Teen*= teens, teen, teenagers.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Use quotations to search for phrases. </a:t>
            </a:r>
            <a:r>
              <a:rPr lang="en-US" sz="2200" i="1" dirty="0">
                <a:effectLst/>
              </a:rPr>
              <a:t>Example: “video games”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Combine it all with AND</a:t>
            </a:r>
          </a:p>
          <a:p>
            <a:pPr lvl="1"/>
            <a:r>
              <a:rPr lang="en-US" sz="2200" i="1" dirty="0">
                <a:effectLst/>
              </a:rPr>
              <a:t>Example: “video games” AND teen* AND (aggression or violence)</a:t>
            </a:r>
          </a:p>
        </p:txBody>
      </p:sp>
    </p:spTree>
    <p:extLst>
      <p:ext uri="{BB962C8B-B14F-4D97-AF65-F5344CB8AC3E}">
        <p14:creationId xmlns:p14="http://schemas.microsoft.com/office/powerpoint/2010/main" val="161643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1959" y="911254"/>
            <a:ext cx="4156177" cy="316622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Ask Questions that Develop Your Understanding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6096000" y="566678"/>
            <a:ext cx="497010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</a:rPr>
              <a:t>Consider where your questions will lead you. 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Compare and contrast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	[How is X like or unlike Y?] 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Associate your topic with another     </a:t>
            </a:r>
          </a:p>
          <a:p>
            <a:r>
              <a:rPr lang="en-US" sz="2000" dirty="0"/>
              <a:t>	</a:t>
            </a:r>
            <a:r>
              <a:rPr lang="en-US" sz="2000" dirty="0">
                <a:effectLst/>
              </a:rPr>
              <a:t>[How did X happen in relation to Y?]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Interpret the state of your topic     </a:t>
            </a:r>
          </a:p>
          <a:p>
            <a:r>
              <a:rPr lang="en-US" sz="2000" dirty="0"/>
              <a:t>	</a:t>
            </a:r>
            <a:r>
              <a:rPr lang="en-US" sz="2000" dirty="0">
                <a:effectLst/>
              </a:rPr>
              <a:t>[How can we measure the significance 	of X?] 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Explore possibilities or outcomes    </a:t>
            </a:r>
          </a:p>
          <a:p>
            <a:r>
              <a:rPr lang="en-US" sz="2000" dirty="0"/>
              <a:t>	</a:t>
            </a:r>
            <a:r>
              <a:rPr lang="en-US" sz="2000" dirty="0">
                <a:effectLst/>
              </a:rPr>
              <a:t>[How can we identify 	the consequences of X?]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Lead to a call for action or change </a:t>
            </a:r>
            <a:r>
              <a:rPr lang="en-US" sz="2000" dirty="0">
                <a:effectLst/>
              </a:rPr>
              <a:t>   </a:t>
            </a:r>
          </a:p>
          <a:p>
            <a:pPr lvl="1"/>
            <a:r>
              <a:rPr lang="en-US" sz="2000" dirty="0"/>
              <a:t>	</a:t>
            </a:r>
            <a:r>
              <a:rPr lang="en-US" sz="2000" dirty="0">
                <a:effectLst/>
              </a:rPr>
              <a:t>[How can we change X?]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Argue for a particular stance    </a:t>
            </a:r>
          </a:p>
          <a:p>
            <a:r>
              <a:rPr lang="en-US" sz="2000" dirty="0"/>
              <a:t>	</a:t>
            </a:r>
            <a:r>
              <a:rPr lang="en-US" sz="2000" dirty="0">
                <a:effectLst/>
              </a:rPr>
              <a:t>[What case can be made for or against 	X?] </a:t>
            </a:r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60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8612" y="1368454"/>
            <a:ext cx="4156177" cy="12573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Conduct Background Research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CF111-6CE5-43E0-8092-3D0A6ABCE40D}"/>
              </a:ext>
            </a:extLst>
          </p:cNvPr>
          <p:cNvSpPr txBox="1"/>
          <p:nvPr/>
        </p:nvSpPr>
        <p:spPr>
          <a:xfrm>
            <a:off x="6096000" y="1368454"/>
            <a:ext cx="448307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Read digests or overview sources to better understand the subject, e.g., </a:t>
            </a:r>
            <a:r>
              <a:rPr lang="en-US" sz="2400" i="1" dirty="0">
                <a:effectLst/>
              </a:rPr>
              <a:t>CQ researcher</a:t>
            </a:r>
            <a:r>
              <a:rPr lang="en-US" sz="2400" dirty="0">
                <a:effectLst/>
              </a:rPr>
              <a:t>, </a:t>
            </a:r>
            <a:r>
              <a:rPr lang="en-US" sz="2400" i="1" dirty="0">
                <a:effectLst/>
              </a:rPr>
              <a:t>Wikipedia</a:t>
            </a:r>
            <a:r>
              <a:rPr lang="en-US" sz="2400" dirty="0">
                <a:effectLst/>
              </a:rPr>
              <a:t>, organizational </a:t>
            </a:r>
            <a:r>
              <a:rPr lang="en-US" sz="2400" dirty="0"/>
              <a:t>w</a:t>
            </a:r>
            <a:r>
              <a:rPr lang="en-US" sz="2400" dirty="0">
                <a:effectLst/>
              </a:rPr>
              <a:t>ebsites, news </a:t>
            </a:r>
            <a:r>
              <a:rPr lang="en-US" sz="2400" dirty="0"/>
              <a:t>c</a:t>
            </a:r>
            <a:r>
              <a:rPr lang="en-US" sz="2400" dirty="0">
                <a:effectLst/>
              </a:rPr>
              <a:t>overage</a:t>
            </a:r>
            <a:br>
              <a:rPr lang="en-US" sz="2400" dirty="0">
                <a:effectLst/>
              </a:rPr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Note key terms, key events, key people, key places</a:t>
            </a:r>
            <a:br>
              <a:rPr lang="en-US" sz="2400" dirty="0">
                <a:effectLst/>
              </a:rPr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Identify sub-topics or related subjects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3799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770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Goudy Old Style</vt:lpstr>
      <vt:lpstr>Wingdings 2</vt:lpstr>
      <vt:lpstr>SlateVTI</vt:lpstr>
      <vt:lpstr>Research Strategy Basics</vt:lpstr>
      <vt:lpstr>Choose Your Subject of Inquiry</vt:lpstr>
      <vt:lpstr>Establish your Subject Knowledge</vt:lpstr>
      <vt:lpstr>Create a Mindmap  </vt:lpstr>
      <vt:lpstr>Develop Search Terms</vt:lpstr>
      <vt:lpstr>Develop Search Terms</vt:lpstr>
      <vt:lpstr>Develop Search Terms</vt:lpstr>
      <vt:lpstr>Ask Questions that Develop Your Understanding</vt:lpstr>
      <vt:lpstr>Conduct Background Research </vt:lpstr>
      <vt:lpstr>Develop More Focused Research Questions</vt:lpstr>
      <vt:lpstr>Categorizing Sources</vt:lpstr>
      <vt:lpstr>Types of Sources</vt:lpstr>
      <vt:lpstr>Types of Sources</vt:lpstr>
      <vt:lpstr>Types of Sources</vt:lpstr>
      <vt:lpstr>Source Credibility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Strategy Basics</dc:title>
  <dc:creator>Eric Klinger</dc:creator>
  <cp:lastModifiedBy>Eric O Klinger</cp:lastModifiedBy>
  <cp:revision>10</cp:revision>
  <dcterms:created xsi:type="dcterms:W3CDTF">2020-10-12T19:53:59Z</dcterms:created>
  <dcterms:modified xsi:type="dcterms:W3CDTF">2021-10-13T21:00:49Z</dcterms:modified>
</cp:coreProperties>
</file>