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3"/>
  </p:notesMasterIdLst>
  <p:sldIdLst>
    <p:sldId id="256" r:id="rId5"/>
    <p:sldId id="277" r:id="rId6"/>
    <p:sldId id="278" r:id="rId7"/>
    <p:sldId id="282" r:id="rId8"/>
    <p:sldId id="279" r:id="rId9"/>
    <p:sldId id="280" r:id="rId10"/>
    <p:sldId id="281" r:id="rId11"/>
    <p:sldId id="28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2ADB1-275D-430A-89EE-5C7E6CFF6FF2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25628-3A68-42F4-BA86-9818179531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25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005E26E-BCB2-4FD5-8FD5-81A5EAE94C21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E9B8-0487-42E4-B571-744A3D775783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E32D-1E84-43FD-8158-FFFE757EB0E8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C470-CD19-455C-B830-6D252EAD7FE5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5C43C-50D9-4F49-A136-0EFF292F93ED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B1A3-0AEF-4064-A724-D27D660C8653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D0F2-BF66-4A24-9384-A0129B196518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8A6C-4F6B-48D2-BDB0-D7413B3FDB0A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ECED-6ECE-4989-B917-9D4D7E6D3C76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70E1-CB40-488E-8C6F-EF4211DFFCB0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B6AF-9F5C-43BE-879E-CB9514111250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7EE424C-FCA3-4EDD-B274-8E055D649B7D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0BD1B1-AA22-48F1-B3ED-579CD28460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2444" b="-1"/>
          <a:stretch/>
        </p:blipFill>
        <p:spPr>
          <a:xfrm>
            <a:off x="20" y="975"/>
            <a:ext cx="12191980" cy="6858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AA48FC5-3C83-4F1B-BC33-DF0B588F83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D84FB-5D02-47D2-98FD-4F01A02E2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349" y="3429000"/>
            <a:ext cx="7501651" cy="1090938"/>
          </a:xfrm>
        </p:spPr>
        <p:txBody>
          <a:bodyPr anchor="b"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Integrating 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F6641D-ADF3-40BD-9BA3-E740E77C88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9349" y="4779313"/>
            <a:ext cx="7501650" cy="514816"/>
          </a:xfrm>
        </p:spPr>
        <p:txBody>
          <a:bodyPr anchor="t">
            <a:normAutofit fontScale="55000" lnSpcReduction="2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WRTG 3020</a:t>
            </a:r>
          </a:p>
          <a:p>
            <a:r>
              <a:rPr lang="en-US" dirty="0">
                <a:solidFill>
                  <a:srgbClr val="FFFFFF"/>
                </a:solidFill>
              </a:rPr>
              <a:t>Fall 2021</a:t>
            </a:r>
          </a:p>
          <a:p>
            <a:r>
              <a:rPr lang="en-US" dirty="0">
                <a:solidFill>
                  <a:srgbClr val="FFFFFF"/>
                </a:solidFill>
              </a:rPr>
              <a:t>Klinger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2F01714-1A39-4194-BD47-8A9960C599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09349" y="4666480"/>
            <a:ext cx="6832499" cy="0"/>
          </a:xfrm>
          <a:prstGeom prst="line">
            <a:avLst/>
          </a:prstGeom>
          <a:ln w="22225">
            <a:solidFill>
              <a:srgbClr val="4AC4E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257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US" sz="3900" cap="none" dirty="0">
                <a:latin typeface="Arial Nova" panose="020B0504020202020204" pitchFamily="34" charset="0"/>
                <a:ea typeface="MS UI Gothic" panose="020B0600070205080204" pitchFamily="34" charset="-128"/>
              </a:rPr>
              <a:t>Entering The Conversation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7229C1-0744-4A9D-9268-F0561FDE2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561299" cy="5249334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Arial Nova" panose="020B0504020202020204" pitchFamily="34" charset="0"/>
                <a:ea typeface="MS UI Gothic" panose="020B0600070205080204" pitchFamily="34" charset="-128"/>
              </a:rPr>
              <a:t>In academia you will enter conversations with other writers and thinkers. As you do so, you will build upon past conversations and strive to move the conversation forward. </a:t>
            </a:r>
          </a:p>
          <a:p>
            <a:r>
              <a:rPr lang="en-US" dirty="0">
                <a:latin typeface="Arial Nova" panose="020B0504020202020204" pitchFamily="34" charset="0"/>
                <a:ea typeface="MS UI Gothic" panose="020B0600070205080204" pitchFamily="34" charset="-128"/>
              </a:rPr>
              <a:t>Proper citation enables you to ethically and responsibly credit to the sources you consult as you participate in the conversation. </a:t>
            </a:r>
            <a:br>
              <a:rPr lang="en-US" dirty="0">
                <a:latin typeface="Arial Nova" panose="020B0504020202020204" pitchFamily="34" charset="0"/>
                <a:ea typeface="MS UI Gothic" panose="020B0600070205080204" pitchFamily="34" charset="-128"/>
              </a:rPr>
            </a:br>
            <a:r>
              <a:rPr lang="en-US" dirty="0">
                <a:latin typeface="Arial Nova" panose="020B0504020202020204" pitchFamily="34" charset="0"/>
                <a:ea typeface="MS UI Gothic" panose="020B0600070205080204" pitchFamily="34" charset="-128"/>
              </a:rPr>
              <a:t>  </a:t>
            </a:r>
          </a:p>
          <a:p>
            <a:pPr marL="1143000" lvl="4" indent="-4572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latin typeface="Arial Nova" panose="020B0504020202020204" pitchFamily="34" charset="0"/>
                <a:ea typeface="MS UI Gothic" panose="020B0600070205080204" pitchFamily="34" charset="-128"/>
              </a:rPr>
              <a:t>Frame the issue and share your understandings</a:t>
            </a:r>
            <a:br>
              <a:rPr lang="en-US" sz="1800" dirty="0">
                <a:latin typeface="Arial Nova" panose="020B0504020202020204" pitchFamily="34" charset="0"/>
                <a:ea typeface="MS UI Gothic" panose="020B0600070205080204" pitchFamily="34" charset="-128"/>
              </a:rPr>
            </a:br>
            <a:endParaRPr lang="en-US" sz="1800" dirty="0">
              <a:latin typeface="Arial Nova" panose="020B0504020202020204" pitchFamily="34" charset="0"/>
              <a:ea typeface="MS UI Gothic" panose="020B0600070205080204" pitchFamily="34" charset="-128"/>
            </a:endParaRPr>
          </a:p>
          <a:p>
            <a:pPr marL="1143000" lvl="4" indent="-4572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latin typeface="Arial Nova" panose="020B0504020202020204" pitchFamily="34" charset="0"/>
                <a:ea typeface="MS UI Gothic" panose="020B0600070205080204" pitchFamily="34" charset="-128"/>
              </a:rPr>
              <a:t>Signal your allegiance or disagreement with others</a:t>
            </a:r>
            <a:br>
              <a:rPr lang="en-US" sz="1800" dirty="0">
                <a:latin typeface="Arial Nova" panose="020B0504020202020204" pitchFamily="34" charset="0"/>
                <a:ea typeface="MS UI Gothic" panose="020B0600070205080204" pitchFamily="34" charset="-128"/>
              </a:rPr>
            </a:br>
            <a:endParaRPr lang="en-US" sz="1800" dirty="0">
              <a:latin typeface="Arial Nova" panose="020B0504020202020204" pitchFamily="34" charset="0"/>
              <a:ea typeface="MS UI Gothic" panose="020B0600070205080204" pitchFamily="34" charset="-128"/>
            </a:endParaRPr>
          </a:p>
          <a:p>
            <a:pPr marL="1143000" lvl="4" indent="-4572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latin typeface="Arial Nova" panose="020B0504020202020204" pitchFamily="34" charset="0"/>
                <a:ea typeface="MS UI Gothic" panose="020B0600070205080204" pitchFamily="34" charset="-128"/>
              </a:rPr>
              <a:t>Establish your credibility as a knowledgeable participant</a:t>
            </a:r>
            <a:br>
              <a:rPr lang="en-US" sz="1800" dirty="0">
                <a:latin typeface="Arial Nova" panose="020B0504020202020204" pitchFamily="34" charset="0"/>
                <a:ea typeface="MS UI Gothic" panose="020B0600070205080204" pitchFamily="34" charset="-128"/>
              </a:rPr>
            </a:br>
            <a:endParaRPr lang="en-US" sz="1800" dirty="0">
              <a:latin typeface="Arial Nova" panose="020B0504020202020204" pitchFamily="34" charset="0"/>
              <a:ea typeface="MS UI Gothic" panose="020B0600070205080204" pitchFamily="34" charset="-128"/>
            </a:endParaRPr>
          </a:p>
          <a:p>
            <a:pPr marL="1143000" lvl="4" indent="-4572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latin typeface="Arial Nova" panose="020B0504020202020204" pitchFamily="34" charset="0"/>
                <a:ea typeface="MS UI Gothic" panose="020B0600070205080204" pitchFamily="34" charset="-128"/>
              </a:rPr>
              <a:t>Supply evidence, examples, and findings </a:t>
            </a:r>
            <a:endParaRPr lang="en-US" sz="1800" dirty="0">
              <a:latin typeface="Arial Nova" panose="020B05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74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US" cap="none" dirty="0">
                <a:latin typeface="Arial Nova" panose="020B0504020202020204" pitchFamily="34" charset="0"/>
                <a:ea typeface="MS UI Gothic" panose="020B0600070205080204" pitchFamily="34" charset="-128"/>
              </a:rPr>
              <a:t>Citing Others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7229C1-0744-4A9D-9268-F0561FDE2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Arial Nova" panose="020B0504020202020204" pitchFamily="34" charset="0"/>
              </a:rPr>
              <a:t>To use information ethically, you need to cite any information not originally created by you, including:</a:t>
            </a:r>
          </a:p>
          <a:p>
            <a:endParaRPr lang="en-US" dirty="0"/>
          </a:p>
          <a:p>
            <a:pPr lvl="4">
              <a:buFont typeface="Courier New" panose="02070309020205020404" pitchFamily="49" charset="0"/>
              <a:buChar char="o"/>
            </a:pPr>
            <a:r>
              <a:rPr lang="en-US" sz="2000" dirty="0">
                <a:latin typeface="Arial Nova" panose="020B0504020202020204" pitchFamily="34" charset="0"/>
              </a:rPr>
              <a:t>        Quotations</a:t>
            </a:r>
            <a:br>
              <a:rPr lang="en-US" sz="2000" dirty="0">
                <a:latin typeface="Arial Nova" panose="020B0504020202020204" pitchFamily="34" charset="0"/>
              </a:rPr>
            </a:br>
            <a:endParaRPr lang="en-US" sz="2000" dirty="0">
              <a:latin typeface="Arial Nova" panose="020B0504020202020204" pitchFamily="34" charset="0"/>
            </a:endParaRPr>
          </a:p>
          <a:p>
            <a:pPr lvl="4">
              <a:buFont typeface="Courier New" panose="02070309020205020404" pitchFamily="49" charset="0"/>
              <a:buChar char="o"/>
            </a:pPr>
            <a:r>
              <a:rPr lang="en-US" sz="2000" dirty="0">
                <a:latin typeface="Arial Nova" panose="020B0504020202020204" pitchFamily="34" charset="0"/>
              </a:rPr>
              <a:t>        Key terms or phrases</a:t>
            </a:r>
            <a:br>
              <a:rPr lang="en-US" sz="2000" dirty="0">
                <a:latin typeface="Arial Nova" panose="020B0504020202020204" pitchFamily="34" charset="0"/>
              </a:rPr>
            </a:br>
            <a:endParaRPr lang="en-US" sz="2000" dirty="0">
              <a:latin typeface="Arial Nova" panose="020B0504020202020204" pitchFamily="34" charset="0"/>
            </a:endParaRPr>
          </a:p>
          <a:p>
            <a:pPr lvl="4">
              <a:buFont typeface="Courier New" panose="02070309020205020404" pitchFamily="49" charset="0"/>
              <a:buChar char="o"/>
            </a:pPr>
            <a:r>
              <a:rPr lang="en-US" sz="2000" dirty="0">
                <a:latin typeface="Arial Nova" panose="020B0504020202020204" pitchFamily="34" charset="0"/>
              </a:rPr>
              <a:t>        Ideas &amp; theories</a:t>
            </a:r>
            <a:br>
              <a:rPr lang="en-US" sz="2000" dirty="0">
                <a:latin typeface="Arial Nova" panose="020B0504020202020204" pitchFamily="34" charset="0"/>
              </a:rPr>
            </a:br>
            <a:endParaRPr lang="en-US" sz="2000" dirty="0">
              <a:latin typeface="Arial Nova" panose="020B0504020202020204" pitchFamily="34" charset="0"/>
            </a:endParaRPr>
          </a:p>
          <a:p>
            <a:pPr lvl="4">
              <a:buFont typeface="Courier New" panose="02070309020205020404" pitchFamily="49" charset="0"/>
              <a:buChar char="o"/>
            </a:pPr>
            <a:r>
              <a:rPr lang="en-US" sz="2000" dirty="0">
                <a:latin typeface="Arial Nova" panose="020B0504020202020204" pitchFamily="34" charset="0"/>
              </a:rPr>
              <a:t>        Facts and statistics not broadly known</a:t>
            </a:r>
            <a:br>
              <a:rPr lang="en-US" sz="2000" dirty="0">
                <a:latin typeface="Arial Nova" panose="020B0504020202020204" pitchFamily="34" charset="0"/>
              </a:rPr>
            </a:br>
            <a:endParaRPr lang="en-US" sz="2000" dirty="0">
              <a:latin typeface="Arial Nova" panose="020B0504020202020204" pitchFamily="34" charset="0"/>
            </a:endParaRPr>
          </a:p>
          <a:p>
            <a:pPr lvl="4">
              <a:buFont typeface="Courier New" panose="02070309020205020404" pitchFamily="49" charset="0"/>
              <a:buChar char="o"/>
            </a:pPr>
            <a:r>
              <a:rPr lang="en-US" sz="2000" dirty="0">
                <a:latin typeface="Arial Nova" panose="020B0504020202020204" pitchFamily="34" charset="0"/>
              </a:rPr>
              <a:t>        Images &amp; sounds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14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US" cap="none" dirty="0">
                <a:latin typeface="Arial Nova" panose="020B0504020202020204" pitchFamily="34" charset="0"/>
                <a:ea typeface="MS UI Gothic" panose="020B0600070205080204" pitchFamily="34" charset="-128"/>
              </a:rPr>
              <a:t>Naming Sources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7229C1-0744-4A9D-9268-F0561FDE2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2"/>
            <a:ext cx="6257721" cy="5568475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sz="2100" dirty="0">
                <a:latin typeface="Arial Nova" panose="020B0504020202020204" pitchFamily="34" charset="0"/>
              </a:rPr>
              <a:t>Readers need to distinguish which content is yours and which belongs to sources you are citing. Give your sources agency by using action verbs when introducing their ideas.</a:t>
            </a:r>
          </a:p>
          <a:p>
            <a:pPr marL="310896" lvl="2" indent="0">
              <a:buNone/>
            </a:pPr>
            <a:br>
              <a:rPr lang="en-US" sz="2100" dirty="0">
                <a:latin typeface="Arial Nova" panose="020B0504020202020204" pitchFamily="34" charset="0"/>
              </a:rPr>
            </a:br>
            <a:r>
              <a:rPr lang="en-US" sz="2100" dirty="0">
                <a:solidFill>
                  <a:srgbClr val="CC0099"/>
                </a:solidFill>
                <a:latin typeface="Arial Nova" panose="020B0504020202020204" pitchFamily="34" charset="0"/>
              </a:rPr>
              <a:t>For example:</a:t>
            </a:r>
            <a:br>
              <a:rPr lang="en-US" sz="2100" dirty="0">
                <a:solidFill>
                  <a:srgbClr val="CC0099"/>
                </a:solidFill>
                <a:latin typeface="Arial Nova" panose="020B0504020202020204" pitchFamily="34" charset="0"/>
              </a:rPr>
            </a:br>
            <a:r>
              <a:rPr lang="en-US" sz="2100" dirty="0">
                <a:solidFill>
                  <a:srgbClr val="CC0099"/>
                </a:solidFill>
                <a:latin typeface="Arial Nova" panose="020B0504020202020204" pitchFamily="34" charset="0"/>
              </a:rPr>
              <a:t> </a:t>
            </a:r>
            <a:br>
              <a:rPr lang="en-US" sz="2100" dirty="0">
                <a:solidFill>
                  <a:srgbClr val="CC0099"/>
                </a:solidFill>
                <a:latin typeface="Arial Nova" panose="020B0504020202020204" pitchFamily="34" charset="0"/>
              </a:rPr>
            </a:br>
            <a:r>
              <a:rPr lang="en-US" sz="2100" dirty="0">
                <a:solidFill>
                  <a:srgbClr val="CC0099"/>
                </a:solidFill>
                <a:latin typeface="Arial Nova" panose="020B0504020202020204" pitchFamily="34" charset="0"/>
              </a:rPr>
              <a:t>Paulo Freire, a renowned scholar of critical pedagogy, </a:t>
            </a:r>
            <a:r>
              <a:rPr lang="en-US" sz="2100" u="sng" dirty="0">
                <a:solidFill>
                  <a:srgbClr val="CC0099"/>
                </a:solidFill>
                <a:latin typeface="Arial Nova" panose="020B0504020202020204" pitchFamily="34" charset="0"/>
              </a:rPr>
              <a:t>contends</a:t>
            </a:r>
            <a:r>
              <a:rPr lang="en-US" sz="2100" dirty="0">
                <a:solidFill>
                  <a:srgbClr val="CC0099"/>
                </a:solidFill>
                <a:latin typeface="Arial Nova" panose="020B0504020202020204" pitchFamily="34" charset="0"/>
              </a:rPr>
              <a:t> that traditional approaches to education fail to inspire students as critical thinkers and humanists.</a:t>
            </a:r>
          </a:p>
          <a:p>
            <a:r>
              <a:rPr lang="en-US" sz="2100" dirty="0">
                <a:latin typeface="Arial Nova" panose="020B0504020202020204" pitchFamily="34" charset="0"/>
              </a:rPr>
              <a:t>Try some of these verbs to help describe your source’s position in the conversation. </a:t>
            </a:r>
            <a:br>
              <a:rPr lang="en-US" sz="1800" dirty="0">
                <a:latin typeface="Arial Nova" panose="020B0504020202020204" pitchFamily="34" charset="0"/>
              </a:rPr>
            </a:br>
            <a:endParaRPr lang="en-US" sz="1800" dirty="0">
              <a:latin typeface="Arial Nova" panose="020B05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Acknowledges, adds, admits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agrees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argues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asserts, believes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 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claims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 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comments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 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compares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 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confirms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contends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declares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demonstrates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denies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 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describes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disputes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emphasizes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endorses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explains, grants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illustrates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indicates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implies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insists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suggests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notes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observes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offers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outlines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reasons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refutes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rejects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reports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responds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says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shows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suggests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, </a:t>
            </a:r>
            <a:r>
              <a:rPr lang="en-US" sz="2000" b="1" dirty="0">
                <a:solidFill>
                  <a:srgbClr val="CC0099"/>
                </a:solidFill>
                <a:latin typeface="Arial Nova" panose="020B0504020202020204" pitchFamily="34" charset="0"/>
              </a:rPr>
              <a:t>writes</a:t>
            </a:r>
          </a:p>
        </p:txBody>
      </p:sp>
    </p:spTree>
    <p:extLst>
      <p:ext uri="{BB962C8B-B14F-4D97-AF65-F5344CB8AC3E}">
        <p14:creationId xmlns:p14="http://schemas.microsoft.com/office/powerpoint/2010/main" val="2902839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US" sz="3900" cap="none" dirty="0">
                <a:latin typeface="Arial Nova" panose="020B0504020202020204" pitchFamily="34" charset="0"/>
                <a:ea typeface="MS UI Gothic" panose="020B0600070205080204" pitchFamily="34" charset="-128"/>
              </a:rPr>
              <a:t>Summarizing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7229C1-0744-4A9D-9268-F0561FDE2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2"/>
            <a:ext cx="6257721" cy="5630023"/>
          </a:xfrm>
        </p:spPr>
        <p:txBody>
          <a:bodyPr anchor="ctr">
            <a:normAutofit fontScale="85000" lnSpcReduction="20000"/>
          </a:bodyPr>
          <a:lstStyle/>
          <a:p>
            <a:r>
              <a:rPr lang="en-US" dirty="0">
                <a:latin typeface="Arial Nova" panose="020B0504020202020204" pitchFamily="34" charset="0"/>
              </a:rPr>
              <a:t>Brief presentation, in your own words, of another author's main points as related to your writing.</a:t>
            </a:r>
          </a:p>
          <a:p>
            <a:r>
              <a:rPr lang="en-US" dirty="0">
                <a:latin typeface="Arial Nova" panose="020B0504020202020204" pitchFamily="34" charset="0"/>
              </a:rPr>
              <a:t>Appropriate when:</a:t>
            </a:r>
            <a:br>
              <a:rPr lang="en-US" dirty="0">
                <a:latin typeface="Arial Nova" panose="020B0504020202020204" pitchFamily="34" charset="0"/>
              </a:rPr>
            </a:br>
            <a:endParaRPr lang="en-US" dirty="0">
              <a:latin typeface="Arial Nova" panose="020B0504020202020204" pitchFamily="34" charset="0"/>
            </a:endParaRPr>
          </a:p>
          <a:p>
            <a:pPr lvl="4" indent="0">
              <a:buFont typeface="Courier New" panose="02070309020205020404" pitchFamily="49" charset="0"/>
              <a:buChar char="o"/>
            </a:pPr>
            <a:r>
              <a:rPr lang="en-US" sz="2200" dirty="0">
                <a:latin typeface="Arial Nova" panose="020B0504020202020204" pitchFamily="34" charset="0"/>
              </a:rPr>
              <a:t>    You need onto provide context before 		    introducing unfamiliar ideas from a source</a:t>
            </a:r>
            <a:br>
              <a:rPr lang="en-US" sz="2200" dirty="0">
                <a:latin typeface="Arial Nova" panose="020B0504020202020204" pitchFamily="34" charset="0"/>
              </a:rPr>
            </a:br>
            <a:endParaRPr lang="en-US" sz="2200" dirty="0">
              <a:latin typeface="Arial Nova" panose="020B0504020202020204" pitchFamily="34" charset="0"/>
            </a:endParaRPr>
          </a:p>
          <a:p>
            <a:pPr lvl="4" indent="0">
              <a:buFont typeface="Courier New" panose="02070309020205020404" pitchFamily="49" charset="0"/>
              <a:buChar char="o"/>
            </a:pPr>
            <a:r>
              <a:rPr lang="en-US" sz="2200" dirty="0">
                <a:latin typeface="Arial Nova" panose="020B0504020202020204" pitchFamily="34" charset="0"/>
              </a:rPr>
              <a:t>    You wish to draw your readers’ 		     	    attention to specific points, 	    	     	    conclusions or observations</a:t>
            </a:r>
          </a:p>
          <a:p>
            <a:pPr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Example:</a:t>
            </a:r>
            <a:b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</a:br>
            <a:b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</a:b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In the “Banking Concept of Education,” Paulo Freire </a:t>
            </a:r>
            <a:r>
              <a:rPr lang="en-US" sz="2000" u="sng" dirty="0">
                <a:solidFill>
                  <a:srgbClr val="CC0099"/>
                </a:solidFill>
                <a:latin typeface="Arial Nova" panose="020B0504020202020204" pitchFamily="34" charset="0"/>
              </a:rPr>
              <a:t>describes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 two approaches to teaching: “Banking” and “Problem Posing.”  Banking is a traditional hierarchical approach where teachers are experts who “deposit […] static knowledge” into pupils as though they are “vessels.” Problem Posing calls for a collaborative approach where students and teachers work together to discuss and analyze personally relevant problems with the objective of constructing new knowledge using collaboration. </a:t>
            </a:r>
          </a:p>
        </p:txBody>
      </p:sp>
    </p:spTree>
    <p:extLst>
      <p:ext uri="{BB962C8B-B14F-4D97-AF65-F5344CB8AC3E}">
        <p14:creationId xmlns:p14="http://schemas.microsoft.com/office/powerpoint/2010/main" val="524449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US" sz="3900" cap="none">
                <a:latin typeface="Arial Nova" panose="020B0504020202020204" pitchFamily="34" charset="0"/>
                <a:ea typeface="MS UI Gothic" panose="020B0600070205080204" pitchFamily="34" charset="-128"/>
              </a:rPr>
              <a:t>Paraphrasing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7229C1-0744-4A9D-9268-F0561FDE2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588078"/>
          </a:xfrm>
        </p:spPr>
        <p:txBody>
          <a:bodyPr anchor="ctr">
            <a:normAutofit fontScale="92500" lnSpcReduction="10000"/>
          </a:bodyPr>
          <a:lstStyle/>
          <a:p>
            <a:r>
              <a:rPr lang="en-US" dirty="0">
                <a:latin typeface="Arial Nova" panose="020B0504020202020204" pitchFamily="34" charset="0"/>
              </a:rPr>
              <a:t>Your interpretation of another author's words or ideas, usually shorter passages or paragraphs.</a:t>
            </a:r>
            <a:br>
              <a:rPr lang="en-US" dirty="0">
                <a:latin typeface="Arial Nova" panose="020B0504020202020204" pitchFamily="34" charset="0"/>
              </a:rPr>
            </a:br>
            <a:endParaRPr lang="en-US" dirty="0">
              <a:latin typeface="Arial Nova" panose="020B0504020202020204" pitchFamily="34" charset="0"/>
            </a:endParaRPr>
          </a:p>
          <a:p>
            <a:r>
              <a:rPr lang="en-US" dirty="0">
                <a:latin typeface="Arial Nova" panose="020B0504020202020204" pitchFamily="34" charset="0"/>
              </a:rPr>
              <a:t>Appropriate when:</a:t>
            </a:r>
            <a:br>
              <a:rPr lang="en-US" dirty="0">
                <a:latin typeface="Arial Nova" panose="020B0504020202020204" pitchFamily="34" charset="0"/>
              </a:rPr>
            </a:br>
            <a:endParaRPr lang="en-US" dirty="0">
              <a:latin typeface="Arial Nova" panose="020B0504020202020204" pitchFamily="34" charset="0"/>
            </a:endParaRP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000" dirty="0">
                <a:latin typeface="Arial Nova" panose="020B0504020202020204" pitchFamily="34" charset="0"/>
              </a:rPr>
              <a:t>    Meaning is more important than exact 	phrasing</a:t>
            </a:r>
            <a:br>
              <a:rPr lang="en-US" sz="2000" dirty="0">
                <a:latin typeface="Arial Nova" panose="020B0504020202020204" pitchFamily="34" charset="0"/>
              </a:rPr>
            </a:br>
            <a:endParaRPr lang="en-US" sz="2000" dirty="0">
              <a:latin typeface="Arial Nova" panose="020B0504020202020204" pitchFamily="34" charset="0"/>
            </a:endParaRP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000" dirty="0">
                <a:latin typeface="Arial Nova" panose="020B0504020202020204" pitchFamily="34" charset="0"/>
              </a:rPr>
              <a:t>    Original text is wordy and can be condensed</a:t>
            </a:r>
            <a:br>
              <a:rPr lang="en-US" sz="2000" dirty="0">
                <a:latin typeface="Arial Nova" panose="020B0504020202020204" pitchFamily="34" charset="0"/>
              </a:rPr>
            </a:br>
            <a:endParaRPr lang="en-US" sz="2000" dirty="0">
              <a:latin typeface="Arial Nova" panose="020B0504020202020204" pitchFamily="34" charset="0"/>
            </a:endParaRP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000" dirty="0">
                <a:latin typeface="Arial Nova" panose="020B0504020202020204" pitchFamily="34" charset="0"/>
              </a:rPr>
              <a:t>    Concepts can be simplified to help your reader</a:t>
            </a:r>
          </a:p>
          <a:p>
            <a:pPr marL="457200" lvl="3" indent="0">
              <a:buNone/>
            </a:pPr>
            <a:endParaRPr lang="en-US" sz="2000" dirty="0">
              <a:latin typeface="Arial Nova" panose="020B0504020202020204" pitchFamily="34" charset="0"/>
            </a:endParaRPr>
          </a:p>
          <a:p>
            <a:pPr marL="128016" lvl="1" indent="0">
              <a:buNone/>
            </a:pPr>
            <a:r>
              <a:rPr lang="en-US" sz="2200" dirty="0">
                <a:solidFill>
                  <a:srgbClr val="CC0099"/>
                </a:solidFill>
                <a:latin typeface="Arial Nova" panose="020B0504020202020204" pitchFamily="34" charset="0"/>
              </a:rPr>
              <a:t>Example:</a:t>
            </a:r>
            <a:br>
              <a:rPr lang="en-US" sz="2200" dirty="0">
                <a:solidFill>
                  <a:srgbClr val="CC0099"/>
                </a:solidFill>
                <a:latin typeface="Arial Nova" panose="020B0504020202020204" pitchFamily="34" charset="0"/>
              </a:rPr>
            </a:br>
            <a:endParaRPr lang="en-US" sz="2200" dirty="0">
              <a:solidFill>
                <a:srgbClr val="CC0099"/>
              </a:solidFill>
              <a:latin typeface="Arial Nova" panose="020B0504020202020204" pitchFamily="34" charset="0"/>
            </a:endParaRPr>
          </a:p>
          <a:p>
            <a:pPr marL="128016" lvl="1" indent="0">
              <a:buNone/>
            </a:pPr>
            <a:r>
              <a:rPr lang="en-US" sz="2200" dirty="0">
                <a:solidFill>
                  <a:srgbClr val="CC0099"/>
                </a:solidFill>
                <a:latin typeface="Arial Nova" panose="020B0504020202020204" pitchFamily="34" charset="0"/>
              </a:rPr>
              <a:t>Paulo Freire </a:t>
            </a:r>
            <a:r>
              <a:rPr lang="en-US" sz="2200" u="sng" dirty="0">
                <a:solidFill>
                  <a:srgbClr val="CC0099"/>
                </a:solidFill>
                <a:latin typeface="Arial Nova" panose="020B0504020202020204" pitchFamily="34" charset="0"/>
              </a:rPr>
              <a:t>argues</a:t>
            </a:r>
            <a:r>
              <a:rPr lang="en-US" sz="2200" dirty="0">
                <a:solidFill>
                  <a:srgbClr val="CC0099"/>
                </a:solidFill>
                <a:latin typeface="Arial Nova" panose="020B0504020202020204" pitchFamily="34" charset="0"/>
              </a:rPr>
              <a:t> that banking education perpetuates societal oppression by exerting systematic control over knowledge and training students to be passive receptors of information (33).</a:t>
            </a:r>
            <a:endParaRPr lang="en-US" dirty="0">
              <a:solidFill>
                <a:srgbClr val="CC0099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423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US" cap="none" dirty="0">
                <a:latin typeface="Arial Nova" panose="020B0504020202020204" pitchFamily="34" charset="0"/>
                <a:ea typeface="MS UI Gothic" panose="020B0600070205080204" pitchFamily="34" charset="-128"/>
              </a:rPr>
              <a:t>Quoting</a:t>
            </a:r>
            <a:endParaRPr lang="en-US" cap="none">
              <a:latin typeface="Arial Nova" panose="020B0504020202020204" pitchFamily="34" charset="0"/>
              <a:ea typeface="MS UI Gothic" panose="020B0600070205080204" pitchFamily="34" charset="-128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7229C1-0744-4A9D-9268-F0561FDE2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 lnSpcReduction="10000"/>
          </a:bodyPr>
          <a:lstStyle/>
          <a:p>
            <a:r>
              <a:rPr lang="en-US" dirty="0">
                <a:latin typeface="Arial Nova" panose="020B0504020202020204" pitchFamily="34" charset="0"/>
              </a:rPr>
              <a:t>Your use of an author's exact words, terms, or phrases in direct quotes. </a:t>
            </a:r>
            <a:br>
              <a:rPr lang="en-US" dirty="0">
                <a:latin typeface="Arial Nova" panose="020B0504020202020204" pitchFamily="34" charset="0"/>
              </a:rPr>
            </a:br>
            <a:endParaRPr lang="en-US" dirty="0">
              <a:latin typeface="Arial Nova" panose="020B0504020202020204" pitchFamily="34" charset="0"/>
            </a:endParaRPr>
          </a:p>
          <a:p>
            <a:r>
              <a:rPr lang="en-US" dirty="0">
                <a:latin typeface="Arial Nova" panose="020B0504020202020204" pitchFamily="34" charset="0"/>
              </a:rPr>
              <a:t>Appropriate when:</a:t>
            </a:r>
            <a:br>
              <a:rPr lang="en-US" dirty="0">
                <a:latin typeface="Arial Nova" panose="020B0504020202020204" pitchFamily="34" charset="0"/>
              </a:rPr>
            </a:br>
            <a:endParaRPr lang="en-US" dirty="0">
              <a:latin typeface="Arial Nova" panose="020B0504020202020204" pitchFamily="34" charset="0"/>
            </a:endParaRP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000" dirty="0">
                <a:latin typeface="Arial Nova" panose="020B0504020202020204" pitchFamily="34" charset="0"/>
              </a:rPr>
              <a:t>    Author’s words are very effective or significant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000" dirty="0">
                <a:latin typeface="Arial Nova" panose="020B0504020202020204" pitchFamily="34" charset="0"/>
              </a:rPr>
              <a:t>    Author is a recognized authority (ethos)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000" dirty="0">
                <a:latin typeface="Arial Nova" panose="020B0504020202020204" pitchFamily="34" charset="0"/>
              </a:rPr>
              <a:t>    Exactness, accuracy, or conciseness are 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000" dirty="0">
                <a:latin typeface="Arial Nova" panose="020B0504020202020204" pitchFamily="34" charset="0"/>
              </a:rPr>
              <a:t>    You are pointing to or analyzing the original 	text</a:t>
            </a:r>
            <a:br>
              <a:rPr lang="en-US" sz="2000" dirty="0">
                <a:latin typeface="Arial Nova" panose="020B0504020202020204" pitchFamily="34" charset="0"/>
              </a:rPr>
            </a:br>
            <a:endParaRPr lang="en-US" sz="2000" dirty="0">
              <a:latin typeface="Arial Nova" panose="020B0504020202020204" pitchFamily="34" charset="0"/>
            </a:endParaRPr>
          </a:p>
          <a:p>
            <a:pPr marL="310896" lvl="2" indent="0">
              <a:buNone/>
            </a:pP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Example:</a:t>
            </a:r>
          </a:p>
          <a:p>
            <a:pPr marL="310896" lvl="2" indent="0">
              <a:buNone/>
            </a:pPr>
            <a:b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</a:b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Freire </a:t>
            </a:r>
            <a:r>
              <a:rPr lang="en-US" sz="2000" u="sng" dirty="0">
                <a:solidFill>
                  <a:srgbClr val="CC0099"/>
                </a:solidFill>
                <a:latin typeface="Arial Nova" panose="020B0504020202020204" pitchFamily="34" charset="0"/>
              </a:rPr>
              <a:t>insists</a:t>
            </a:r>
            <a:r>
              <a:rPr lang="en-US" sz="2000" dirty="0">
                <a:solidFill>
                  <a:srgbClr val="CC0099"/>
                </a:solidFill>
                <a:latin typeface="Arial Nova" panose="020B0504020202020204" pitchFamily="34" charset="0"/>
              </a:rPr>
              <a:t> that, “Problem-posing education does not and cannot serve the needs of the oppressor. No oppressive order could begin to permit the oppressed to begin to question: Why?” (35).</a:t>
            </a:r>
          </a:p>
        </p:txBody>
      </p:sp>
    </p:spTree>
    <p:extLst>
      <p:ext uri="{BB962C8B-B14F-4D97-AF65-F5344CB8AC3E}">
        <p14:creationId xmlns:p14="http://schemas.microsoft.com/office/powerpoint/2010/main" val="2331135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920C7-9BCB-46C0-A339-42D963447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9DF57-E3D8-4D91-9FC3-B298C82F8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Arial Nova" panose="020B0504020202020204" pitchFamily="34" charset="0"/>
            </a:endParaRPr>
          </a:p>
          <a:p>
            <a:pPr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 Nova" panose="020B0504020202020204" pitchFamily="34" charset="0"/>
              </a:rPr>
              <a:t>Freire, Paulo. “The Banking Concept of Education.” </a:t>
            </a:r>
            <a:r>
              <a:rPr lang="en-US" i="1" dirty="0">
                <a:latin typeface="Arial Nova" panose="020B0504020202020204" pitchFamily="34" charset="0"/>
              </a:rPr>
              <a:t>Pedagogy of the 	Oppressed</a:t>
            </a:r>
            <a:r>
              <a:rPr lang="en-US" dirty="0">
                <a:latin typeface="Arial Nova" panose="020B0504020202020204" pitchFamily="34" charset="0"/>
              </a:rPr>
              <a:t>. New York: Continuum, 1970.</a:t>
            </a:r>
          </a:p>
          <a:p>
            <a:pPr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Arial Nova" panose="020B0504020202020204" pitchFamily="34" charset="0"/>
            </a:endParaRPr>
          </a:p>
          <a:p>
            <a:pPr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 Nova" panose="020B0504020202020204" pitchFamily="34" charset="0"/>
              </a:rPr>
              <a:t>University of Colorado Boulder Libraries. “Strategy: Integrating and 	Citing.” https://libguides.colorado.edu/strategies/sources</a:t>
            </a:r>
          </a:p>
        </p:txBody>
      </p:sp>
    </p:spTree>
    <p:extLst>
      <p:ext uri="{BB962C8B-B14F-4D97-AF65-F5344CB8AC3E}">
        <p14:creationId xmlns:p14="http://schemas.microsoft.com/office/powerpoint/2010/main" val="2647928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8A2F88-55C5-4ED1-9541-807C65424763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B61EAB5F-88FC-4FAE-AE3C-037A3C365E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44C90D-2A62-4985-9618-3460247437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681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Nova</vt:lpstr>
      <vt:lpstr>Calibri</vt:lpstr>
      <vt:lpstr>Courier New</vt:lpstr>
      <vt:lpstr>Tw Cen MT</vt:lpstr>
      <vt:lpstr>Tw Cen MT Condensed</vt:lpstr>
      <vt:lpstr>Wingdings 3</vt:lpstr>
      <vt:lpstr>Integral</vt:lpstr>
      <vt:lpstr>Integrating Sources</vt:lpstr>
      <vt:lpstr>Entering The Conversation</vt:lpstr>
      <vt:lpstr>Citing Others</vt:lpstr>
      <vt:lpstr>Naming Sources</vt:lpstr>
      <vt:lpstr>Summarizing</vt:lpstr>
      <vt:lpstr>Paraphrasing</vt:lpstr>
      <vt:lpstr>Quoting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Sources</dc:title>
  <dc:creator>Eric Klinger</dc:creator>
  <cp:lastModifiedBy>Eric O Klinger</cp:lastModifiedBy>
  <cp:revision>16</cp:revision>
  <dcterms:created xsi:type="dcterms:W3CDTF">2020-10-19T19:05:45Z</dcterms:created>
  <dcterms:modified xsi:type="dcterms:W3CDTF">2021-10-25T20:34:42Z</dcterms:modified>
</cp:coreProperties>
</file>